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89" r:id="rId3"/>
    <p:sldId id="31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10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66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39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15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62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36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04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24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00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91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69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29C7-AE6D-408E-9EA8-F01BC8842E0E}" type="datetimeFigureOut">
              <a:rPr lang="tr-TR" smtClean="0"/>
              <a:t>22.03.2017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A362-75DF-4AB2-B161-FED1454D2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01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torm.cis.fordham.edu/~gweiss/data-mining/weka-data/weather.nominal.arf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ics.uci.edu/ml/datasets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.com/tr/" TargetMode="External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dedu.com/2014/05/naive-bayes-siniflandirma-algoritmasi/" TargetMode="External"/><Relationship Id="rId5" Type="http://schemas.openxmlformats.org/officeDocument/2006/relationships/hyperlink" Target="http://bilgisayarkavramlari.sadievrenseker.com/2013/02/08/naif-bayes-siniflandiricisi-naive-bayes/" TargetMode="External"/><Relationship Id="rId4" Type="http://schemas.openxmlformats.org/officeDocument/2006/relationships/hyperlink" Target="https://www.youtube.com/watch?v=BHmpDK9PoD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cs.waikato.ac.nz/ml/weka/download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5900" y="728869"/>
            <a:ext cx="11823700" cy="283679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6600" b="1" dirty="0" err="1" smtClean="0">
                <a:solidFill>
                  <a:schemeClr val="bg1"/>
                </a:solidFill>
              </a:rPr>
              <a:t>Naive</a:t>
            </a:r>
            <a:r>
              <a:rPr lang="tr-TR" sz="6600" b="1" dirty="0" smtClean="0">
                <a:solidFill>
                  <a:schemeClr val="bg1"/>
                </a:solidFill>
              </a:rPr>
              <a:t> </a:t>
            </a:r>
            <a:r>
              <a:rPr lang="tr-TR" sz="6600" b="1" dirty="0" err="1" smtClean="0">
                <a:solidFill>
                  <a:schemeClr val="bg1"/>
                </a:solidFill>
              </a:rPr>
              <a:t>Bayes</a:t>
            </a:r>
            <a:r>
              <a:rPr lang="tr-TR" sz="6600" b="1" dirty="0" smtClean="0">
                <a:solidFill>
                  <a:schemeClr val="bg1"/>
                </a:solidFill>
              </a:rPr>
              <a:t> </a:t>
            </a:r>
            <a:r>
              <a:rPr lang="tr-TR" sz="6600" b="1" dirty="0" smtClean="0">
                <a:solidFill>
                  <a:schemeClr val="bg1"/>
                </a:solidFill>
              </a:rPr>
              <a:t>Sınıflandırıcı ve</a:t>
            </a:r>
            <a:r>
              <a:rPr lang="tr-TR" sz="6600" b="1" dirty="0" smtClean="0">
                <a:solidFill>
                  <a:schemeClr val="bg1"/>
                </a:solidFill>
              </a:rPr>
              <a:t/>
            </a:r>
            <a:br>
              <a:rPr lang="tr-TR" sz="6600" b="1" dirty="0" smtClean="0">
                <a:solidFill>
                  <a:schemeClr val="bg1"/>
                </a:solidFill>
              </a:rPr>
            </a:br>
            <a:r>
              <a:rPr lang="tr-TR" sz="6600" b="1" dirty="0" smtClean="0">
                <a:solidFill>
                  <a:schemeClr val="bg1"/>
                </a:solidFill>
              </a:rPr>
              <a:t>WEKA üzerinde </a:t>
            </a:r>
            <a:r>
              <a:rPr lang="tr-TR" sz="6600" b="1" dirty="0" smtClean="0">
                <a:solidFill>
                  <a:schemeClr val="bg1"/>
                </a:solidFill>
              </a:rPr>
              <a:t>Uygulaması</a:t>
            </a:r>
            <a:endParaRPr lang="tr-TR" sz="6600" b="1" dirty="0">
              <a:solidFill>
                <a:schemeClr val="bg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68300" y="4551364"/>
            <a:ext cx="11404600" cy="21542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tr-TR" sz="6600" b="1" dirty="0" smtClean="0"/>
          </a:p>
          <a:p>
            <a:r>
              <a:rPr lang="tr-TR" sz="6600" b="1" dirty="0" smtClean="0"/>
              <a:t>Ahmet </a:t>
            </a:r>
            <a:r>
              <a:rPr lang="tr-TR" sz="6600" b="1" dirty="0" smtClean="0"/>
              <a:t>Cevahir ÇINAR</a:t>
            </a:r>
            <a:endParaRPr lang="tr-TR" sz="6600" b="1" dirty="0"/>
          </a:p>
        </p:txBody>
      </p:sp>
      <p:sp>
        <p:nvSpPr>
          <p:cNvPr id="4" name="AutoShape 2" descr="http://www.vapourlites.com/user/news/thumbnails/E-Cigarette-Electronic_Cigarette-E-Cigs-E-Liquid-Vaping-Cloud_Chasing_(16161316908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4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381499"/>
            <a:ext cx="10515600" cy="1795463"/>
          </a:xfrm>
        </p:spPr>
        <p:txBody>
          <a:bodyPr/>
          <a:lstStyle/>
          <a:p>
            <a:r>
              <a:rPr lang="tr-TR" dirty="0" smtClean="0"/>
              <a:t>Tools menüsü altında bir çok öğrenme şeması ve aracı yüklemek için kullanabileceğimiz </a:t>
            </a:r>
            <a:r>
              <a:rPr lang="tr-TR" dirty="0" err="1" smtClean="0"/>
              <a:t>Package</a:t>
            </a:r>
            <a:r>
              <a:rPr lang="tr-TR" dirty="0" smtClean="0"/>
              <a:t> Manager bölümü olduğunu hatırlatarak program açılıyor.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1405" t="49479" r="37409" b="27864"/>
          <a:stretch/>
        </p:blipFill>
        <p:spPr>
          <a:xfrm>
            <a:off x="1371599" y="168275"/>
            <a:ext cx="9277351" cy="37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34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Havanın durumuna bağlı olarak spor yapılıp yapılamayacağı ile ilgili bilgileri içeren </a:t>
            </a:r>
            <a:r>
              <a:rPr lang="tr-TR" dirty="0" err="1" smtClean="0"/>
              <a:t>weather.nominal</a:t>
            </a:r>
            <a:r>
              <a:rPr lang="tr-TR" dirty="0" smtClean="0"/>
              <a:t> veri kümesi </a:t>
            </a:r>
            <a:r>
              <a:rPr lang="tr-TR" dirty="0" err="1" smtClean="0"/>
              <a:t>WEKA’nın</a:t>
            </a:r>
            <a:r>
              <a:rPr lang="tr-TR" dirty="0" smtClean="0"/>
              <a:t> işleyebileceği bir format olan </a:t>
            </a:r>
            <a:r>
              <a:rPr lang="tr-TR" b="1" dirty="0" smtClean="0"/>
              <a:t>.</a:t>
            </a:r>
            <a:r>
              <a:rPr lang="tr-TR" b="1" dirty="0" err="1" smtClean="0"/>
              <a:t>arff</a:t>
            </a:r>
            <a:r>
              <a:rPr lang="tr-TR" b="1" dirty="0"/>
              <a:t> (</a:t>
            </a:r>
            <a:r>
              <a:rPr lang="tr-TR" b="1" dirty="0" err="1"/>
              <a:t>Attribute-Relation</a:t>
            </a:r>
            <a:r>
              <a:rPr lang="tr-TR" b="1" dirty="0"/>
              <a:t> File Format</a:t>
            </a:r>
            <a:r>
              <a:rPr lang="tr-TR" dirty="0"/>
              <a:t>) </a:t>
            </a:r>
            <a:r>
              <a:rPr lang="tr-TR" dirty="0" smtClean="0"/>
              <a:t>olarak aşağıdaki adresten indirilebilir.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229099"/>
            <a:ext cx="10515600" cy="1947863"/>
          </a:xfrm>
        </p:spPr>
        <p:txBody>
          <a:bodyPr/>
          <a:lstStyle/>
          <a:p>
            <a:r>
              <a:rPr lang="tr-TR" dirty="0" smtClean="0">
                <a:hlinkClick r:id="rId2"/>
              </a:rPr>
              <a:t>http://storm.cis.fordham.edu/~gweiss/data-mining/weka-data/weather.nominal.arff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47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t="8594" r="69034" b="27865"/>
          <a:stretch/>
        </p:blipFill>
        <p:spPr>
          <a:xfrm>
            <a:off x="257175" y="52388"/>
            <a:ext cx="6924675" cy="68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62900" y="1825625"/>
            <a:ext cx="3390900" cy="4351338"/>
          </a:xfrm>
        </p:spPr>
        <p:txBody>
          <a:bodyPr/>
          <a:lstStyle/>
          <a:p>
            <a:r>
              <a:rPr lang="tr-TR" dirty="0" smtClean="0"/>
              <a:t>Open File ile indirdiğimiz dosyayı bularak seçiyor ve Open diyoruz.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42240" b="24219"/>
          <a:stretch/>
        </p:blipFill>
        <p:spPr>
          <a:xfrm>
            <a:off x="228600" y="633413"/>
            <a:ext cx="75152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4687"/>
          <a:stretch/>
        </p:blipFill>
        <p:spPr>
          <a:xfrm>
            <a:off x="228599" y="166932"/>
            <a:ext cx="11811001" cy="638626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8599" y="2209800"/>
            <a:ext cx="5886451" cy="337185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63300" y="3819524"/>
            <a:ext cx="971550" cy="3333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15400" y="514350"/>
            <a:ext cx="3067050" cy="59245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000" dirty="0" err="1" smtClean="0"/>
              <a:t>Visualize</a:t>
            </a:r>
            <a:r>
              <a:rPr lang="tr-TR" sz="4000" dirty="0" smtClean="0"/>
              <a:t> </a:t>
            </a:r>
            <a:r>
              <a:rPr lang="tr-TR" sz="4000" dirty="0" err="1" smtClean="0"/>
              <a:t>all</a:t>
            </a:r>
            <a:r>
              <a:rPr lang="tr-TR" sz="4000" dirty="0" smtClean="0"/>
              <a:t> düğmesine tıklayarak tüm özelliklerin alt özelliklerini ve sonuca olan olumlu veya olumsuz etkilerini görebilirsiniz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6325" t="9114" r="24378" b="15364"/>
          <a:stretch/>
        </p:blipFill>
        <p:spPr>
          <a:xfrm>
            <a:off x="152399" y="133350"/>
            <a:ext cx="8458201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Veri setini yükledikten sonra daha önce aktif olmayan diğer menüler aktifleşti, sınıflandırma işlemi yapacağımızdan </a:t>
            </a:r>
            <a:r>
              <a:rPr lang="tr-TR" b="1" dirty="0" err="1" smtClean="0"/>
              <a:t>Classify</a:t>
            </a:r>
            <a:r>
              <a:rPr lang="tr-TR" dirty="0" smtClean="0"/>
              <a:t> menüsüne giriyoruz.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4948"/>
          <a:stretch/>
        </p:blipFill>
        <p:spPr>
          <a:xfrm>
            <a:off x="838200" y="2108818"/>
            <a:ext cx="10896600" cy="47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Choose</a:t>
            </a:r>
            <a:r>
              <a:rPr lang="tr-TR" dirty="0" smtClean="0"/>
              <a:t> düğmesine tıklayarak kullanacağımız sınıflandırıcı olan </a:t>
            </a:r>
            <a:r>
              <a:rPr lang="tr-TR" dirty="0" err="1" smtClean="0"/>
              <a:t>Naive</a:t>
            </a:r>
            <a:r>
              <a:rPr lang="tr-TR" dirty="0" smtClean="0"/>
              <a:t> </a:t>
            </a:r>
            <a:r>
              <a:rPr lang="tr-TR" dirty="0" err="1" smtClean="0"/>
              <a:t>Bayes’i</a:t>
            </a:r>
            <a:r>
              <a:rPr lang="tr-TR" dirty="0" smtClean="0"/>
              <a:t> seçiyoruz.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64348" b="48698"/>
          <a:stretch/>
        </p:blipFill>
        <p:spPr>
          <a:xfrm>
            <a:off x="2295525" y="1579351"/>
            <a:ext cx="6524625" cy="52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tr-TR" sz="3600" dirty="0" smtClean="0"/>
              <a:t>Test işlemini nasıl yapmak istediğimizle ilgili 4 seçenek mevcuttur. 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5886" r="78990" b="60156"/>
          <a:stretch/>
        </p:blipFill>
        <p:spPr>
          <a:xfrm>
            <a:off x="209550" y="1325563"/>
            <a:ext cx="7567129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48250" y="3481915"/>
            <a:ext cx="6625796" cy="3052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dirty="0" smtClean="0"/>
              <a:t>Eğitim verisinin aynısını test için de kullandığımız durumda 13/14=%92.8571 doğrulukla bir sınıflandırma yapmış oldu. </a:t>
            </a:r>
            <a:endParaRPr lang="tr-TR" sz="4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9839" t="16406" r="51172" b="12761"/>
          <a:stretch/>
        </p:blipFill>
        <p:spPr>
          <a:xfrm>
            <a:off x="228599" y="171449"/>
            <a:ext cx="4819651" cy="66209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0278" t="37240" r="42972" b="40364"/>
          <a:stretch/>
        </p:blipFill>
        <p:spPr>
          <a:xfrm>
            <a:off x="5219699" y="208756"/>
            <a:ext cx="6743702" cy="24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aedsayad.com/images/Bayes_r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09" y="3457231"/>
            <a:ext cx="6117121" cy="34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591" y="354634"/>
            <a:ext cx="6768548" cy="6205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 err="1" smtClean="0"/>
              <a:t>Naive</a:t>
            </a:r>
            <a:r>
              <a:rPr lang="tr-TR" dirty="0" smtClean="0"/>
              <a:t> </a:t>
            </a:r>
            <a:r>
              <a:rPr lang="tr-TR" dirty="0" err="1"/>
              <a:t>Bayes</a:t>
            </a:r>
            <a:r>
              <a:rPr lang="tr-TR" dirty="0"/>
              <a:t> sınıflandırma algoritması,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adını </a:t>
            </a:r>
            <a:r>
              <a:rPr lang="tr-TR" dirty="0"/>
              <a:t>Matematikçi </a:t>
            </a:r>
            <a:r>
              <a:rPr lang="tr-TR" dirty="0">
                <a:solidFill>
                  <a:srgbClr val="0070C0"/>
                </a:solidFill>
              </a:rPr>
              <a:t>Thomas </a:t>
            </a:r>
            <a:r>
              <a:rPr lang="tr-TR" dirty="0" err="1">
                <a:solidFill>
                  <a:srgbClr val="0070C0"/>
                </a:solidFill>
              </a:rPr>
              <a:t>Bayes</a:t>
            </a:r>
            <a:r>
              <a:rPr lang="tr-TR" dirty="0" err="1"/>
              <a:t>’den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alan </a:t>
            </a:r>
            <a:r>
              <a:rPr lang="tr-TR" dirty="0"/>
              <a:t>bir </a:t>
            </a:r>
            <a:r>
              <a:rPr lang="tr-TR" dirty="0" smtClean="0"/>
              <a:t>sınıflandırma algoritmasıdır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Naive</a:t>
            </a:r>
            <a:r>
              <a:rPr lang="tr-TR" dirty="0" smtClean="0"/>
              <a:t> </a:t>
            </a:r>
            <a:r>
              <a:rPr lang="tr-TR" dirty="0" err="1"/>
              <a:t>Bayes</a:t>
            </a:r>
            <a:r>
              <a:rPr lang="tr-TR" dirty="0"/>
              <a:t> sınıflandırması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olasılık </a:t>
            </a:r>
            <a:r>
              <a:rPr lang="tr-TR" dirty="0"/>
              <a:t>ilkelerine göre tanımlanmış bir dizi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hesaplama </a:t>
            </a:r>
            <a:r>
              <a:rPr lang="tr-TR" dirty="0"/>
              <a:t>ile, sisteme sunulan verilerin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sınıfını tespit </a:t>
            </a:r>
            <a:r>
              <a:rPr lang="tr-TR" dirty="0"/>
              <a:t>etmeyi amaçlar.</a:t>
            </a:r>
          </a:p>
        </p:txBody>
      </p:sp>
      <p:pic>
        <p:nvPicPr>
          <p:cNvPr id="1026" name="Picture 2" descr="https://upload.wikimedia.org/wikipedia/commons/d/d4/Thomas_Bay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62" y="352080"/>
            <a:ext cx="28956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Bir test seti vererek sınıflandırıcımızın başarısını test edebiliriz.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Test setimizi .</a:t>
            </a:r>
            <a:r>
              <a:rPr lang="tr-TR" dirty="0" err="1" smtClean="0"/>
              <a:t>arff</a:t>
            </a:r>
            <a:r>
              <a:rPr lang="tr-TR" dirty="0" smtClean="0"/>
              <a:t> formatında yüklememiz gerekmektedir. Bunun için WEKA ile birlikte gelen ARFF-Viewer programı ile mevcut eğitim verisinin ismini değiştirerek bir test verisi oluşturalım.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22656" r="80015" b="73438"/>
          <a:stretch/>
        </p:blipFill>
        <p:spPr>
          <a:xfrm>
            <a:off x="247650" y="196850"/>
            <a:ext cx="11601450" cy="1085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7789" t="12240" r="55124" b="56510"/>
          <a:stretch/>
        </p:blipFill>
        <p:spPr>
          <a:xfrm>
            <a:off x="2171700" y="4325938"/>
            <a:ext cx="5791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Kullanmış olduğumuz veri seti WEKA ile birlikte hazır olarak ta gelmektedir. Data klasörü içesinden ilgili veri setini seçiyoruz.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013" t="29427" r="27160" b="24479"/>
          <a:stretch/>
        </p:blipFill>
        <p:spPr>
          <a:xfrm>
            <a:off x="266701" y="2805113"/>
            <a:ext cx="59626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05700" y="549275"/>
            <a:ext cx="4686300" cy="4351338"/>
          </a:xfrm>
        </p:spPr>
        <p:txBody>
          <a:bodyPr/>
          <a:lstStyle/>
          <a:p>
            <a:r>
              <a:rPr lang="tr-TR" dirty="0" smtClean="0"/>
              <a:t>Kullanmış olduğumuz veri setinin içeriği karşımıza gelmektedir.</a:t>
            </a:r>
          </a:p>
          <a:p>
            <a:r>
              <a:rPr lang="tr-TR" dirty="0" smtClean="0"/>
              <a:t>Orijinal dosyayı bozmamak ve test dosyasını oluşturmak için </a:t>
            </a:r>
            <a:r>
              <a:rPr lang="tr-TR" dirty="0" err="1" smtClean="0"/>
              <a:t>Save</a:t>
            </a:r>
            <a:r>
              <a:rPr lang="tr-TR" dirty="0" smtClean="0"/>
              <a:t> As diyerek </a:t>
            </a:r>
            <a:r>
              <a:rPr lang="tr-TR" dirty="0" err="1" smtClean="0"/>
              <a:t>test.weather.nominal.arff</a:t>
            </a:r>
            <a:r>
              <a:rPr lang="tr-TR" dirty="0" smtClean="0"/>
              <a:t> ismini verdiğimiz yeni bir dosya oluşturuyoruz.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0718" t="17708" r="53953" b="41927"/>
          <a:stretch/>
        </p:blipFill>
        <p:spPr>
          <a:xfrm>
            <a:off x="533399" y="349250"/>
            <a:ext cx="6818099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Kopyasını oluşturduğumuz veri setini test seti olarak yükleyip sınıflandır dediğimizde aslında eğitim setini tekrar verdiğimizden yine benzer bir sınıflandırma başarısı elde ettik.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t="20312" r="25842" b="17968"/>
          <a:stretch/>
        </p:blipFill>
        <p:spPr>
          <a:xfrm>
            <a:off x="352425" y="2171700"/>
            <a:ext cx="115347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ARFF-Viewer ile mevcut eğitim setinin sadece ilk satırını </a:t>
            </a:r>
            <a:r>
              <a:rPr lang="tr-TR" b="1" dirty="0" err="1" smtClean="0"/>
              <a:t>mytest.arff</a:t>
            </a:r>
            <a:r>
              <a:rPr lang="tr-TR" dirty="0" smtClean="0"/>
              <a:t> dosyası olarak kaydedip sınıflandırmak üzere seçtiğimizde %100 başarı ile sınıflandırdığını görmekteyiz.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596" t="10937" r="51611" b="68750"/>
          <a:stretch/>
        </p:blipFill>
        <p:spPr>
          <a:xfrm>
            <a:off x="190499" y="2114550"/>
            <a:ext cx="5962651" cy="44386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0132" t="30990" r="42826" b="47135"/>
          <a:stretch/>
        </p:blipFill>
        <p:spPr>
          <a:xfrm>
            <a:off x="6343649" y="2990850"/>
            <a:ext cx="5600701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4800" dirty="0" smtClean="0">
                <a:solidFill>
                  <a:srgbClr val="FF0000"/>
                </a:solidFill>
              </a:rPr>
              <a:t>Çapraz doğrulama nasıl çalışır?</a:t>
            </a:r>
          </a:p>
          <a:p>
            <a:r>
              <a:rPr lang="tr-TR" dirty="0" smtClean="0"/>
              <a:t>100 adet verimiz olduğunu varsayalım</a:t>
            </a:r>
          </a:p>
          <a:p>
            <a:r>
              <a:rPr lang="tr-TR" dirty="0" smtClean="0"/>
              <a:t>10 eşit sayıda küme oluşturulur</a:t>
            </a:r>
          </a:p>
          <a:p>
            <a:r>
              <a:rPr lang="tr-TR" dirty="0" smtClean="0"/>
              <a:t>90 eğitim 10 test için kullanılır</a:t>
            </a:r>
          </a:p>
          <a:p>
            <a:r>
              <a:rPr lang="tr-TR" dirty="0" smtClean="0"/>
              <a:t>1.kümeden başlayarak 10.kümeye kadar verileri yer değiştire </a:t>
            </a:r>
            <a:r>
              <a:rPr lang="tr-TR" dirty="0" err="1" smtClean="0"/>
              <a:t>değiştere</a:t>
            </a:r>
            <a:r>
              <a:rPr lang="tr-TR" dirty="0" smtClean="0"/>
              <a:t> eğitim ve test verisi olarak tanımlayıp çaprazlama ile sınıflandırmanın başarısını test eder. </a:t>
            </a:r>
          </a:p>
          <a:p>
            <a:r>
              <a:rPr lang="tr-TR" dirty="0" smtClean="0"/>
              <a:t>10 kümenin ortalama başarısını sınıflandırma başarısı olarak sunar.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27604" r="81918" b="68230"/>
          <a:stretch/>
        </p:blipFill>
        <p:spPr>
          <a:xfrm>
            <a:off x="390525" y="365124"/>
            <a:ext cx="10182225" cy="13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 kümeli çapraz doğrulama yapıldığında %57 doğrulukla sınıflandırma yapılmıştır.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0571" t="32813" r="42972" b="37760"/>
          <a:stretch/>
        </p:blipFill>
        <p:spPr>
          <a:xfrm>
            <a:off x="666750" y="1848644"/>
            <a:ext cx="11163300" cy="45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dirty="0" smtClean="0"/>
              <a:t>“</a:t>
            </a:r>
            <a:r>
              <a:rPr lang="tr-TR" sz="4800" dirty="0" err="1" smtClean="0"/>
              <a:t>Percentage</a:t>
            </a:r>
            <a:r>
              <a:rPr lang="tr-TR" sz="4800" dirty="0" smtClean="0"/>
              <a:t> </a:t>
            </a:r>
            <a:r>
              <a:rPr lang="tr-TR" sz="4800" dirty="0" err="1"/>
              <a:t>split</a:t>
            </a:r>
            <a:r>
              <a:rPr lang="tr-TR" sz="4800" dirty="0" smtClean="0"/>
              <a:t>” </a:t>
            </a:r>
            <a:r>
              <a:rPr lang="tr-TR" sz="4800" dirty="0"/>
              <a:t>verilen oranda kümeyi ikiye böler ve ilk kümeyi eğitim ikinci kümeyi ise test amaçlı kullanır. </a:t>
            </a:r>
            <a:endParaRPr lang="tr-TR" sz="4800" dirty="0" smtClean="0"/>
          </a:p>
          <a:p>
            <a:pPr marL="0" indent="0">
              <a:buNone/>
            </a:pPr>
            <a:r>
              <a:rPr lang="tr-TR" sz="4800" dirty="0" smtClean="0"/>
              <a:t>Örneğin </a:t>
            </a:r>
            <a:r>
              <a:rPr lang="tr-TR" sz="4800" dirty="0"/>
              <a:t>%66 bölümün anlamı, kümenin ilk %66 kısmının eğitim sonraki %34 kısmının ise test amaçlı kullanılacağıdır.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30468" r="80161" b="65885"/>
          <a:stretch/>
        </p:blipFill>
        <p:spPr>
          <a:xfrm>
            <a:off x="200025" y="304006"/>
            <a:ext cx="11630025" cy="8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 veri test için kullanılmış ve 3 tanesi doğru sınıflandırılarak %60 başarı elde edilmiştir.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0718" t="41667" r="43411" b="40625"/>
          <a:stretch/>
        </p:blipFill>
        <p:spPr>
          <a:xfrm>
            <a:off x="476249" y="1690688"/>
            <a:ext cx="11315701" cy="4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0255" r="8951" b="11227"/>
          <a:stretch/>
        </p:blipFill>
        <p:spPr>
          <a:xfrm>
            <a:off x="119270" y="129346"/>
            <a:ext cx="11966713" cy="5802044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0383" y="4426227"/>
            <a:ext cx="10515600" cy="22278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tr-TR" dirty="0" smtClean="0">
              <a:hlinkClick r:id="rId3"/>
            </a:endParaRPr>
          </a:p>
          <a:p>
            <a:pPr marL="0" indent="0" fontAlgn="ctr">
              <a:buNone/>
            </a:pPr>
            <a:r>
              <a:rPr lang="tr-TR" dirty="0" smtClean="0"/>
              <a:t>UCI </a:t>
            </a:r>
            <a:r>
              <a:rPr lang="tr-TR" dirty="0" err="1" smtClean="0"/>
              <a:t>veritabanına</a:t>
            </a:r>
            <a:r>
              <a:rPr lang="tr-TR" dirty="0" smtClean="0"/>
              <a:t> girerek 10 özellikten ve 100 örnekten daha az veri setlerini sıralatarak ilgimi </a:t>
            </a:r>
            <a:r>
              <a:rPr lang="tr-TR" dirty="0"/>
              <a:t>çeken </a:t>
            </a:r>
            <a:r>
              <a:rPr lang="tr-TR" dirty="0" smtClean="0"/>
              <a:t>Ameliyat Sonrası Hasta(Post-</a:t>
            </a:r>
            <a:r>
              <a:rPr lang="tr-TR" dirty="0" err="1" smtClean="0"/>
              <a:t>Operative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) veri setinin .</a:t>
            </a:r>
            <a:r>
              <a:rPr lang="tr-TR" dirty="0" err="1" smtClean="0"/>
              <a:t>arff</a:t>
            </a:r>
            <a:r>
              <a:rPr lang="tr-TR" dirty="0" smtClean="0"/>
              <a:t> formatında hazırlanmış halini </a:t>
            </a:r>
            <a:r>
              <a:rPr lang="tr-TR" dirty="0" smtClean="0">
                <a:solidFill>
                  <a:srgbClr val="0070C0"/>
                </a:solidFill>
              </a:rPr>
              <a:t>tunedit.org/repo/UCI/</a:t>
            </a:r>
            <a:r>
              <a:rPr lang="tr-TR" dirty="0" err="1" smtClean="0">
                <a:solidFill>
                  <a:srgbClr val="0070C0"/>
                </a:solidFill>
              </a:rPr>
              <a:t>postoperative-patient-data.arff</a:t>
            </a:r>
            <a:r>
              <a:rPr lang="tr-TR" dirty="0"/>
              <a:t> </a:t>
            </a:r>
            <a:r>
              <a:rPr lang="tr-TR" dirty="0" smtClean="0"/>
              <a:t>adresinden indirdim.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63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edsayad.com/images/Bayes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2" y="167308"/>
            <a:ext cx="11771381" cy="64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2036" y="1"/>
            <a:ext cx="11834191" cy="795130"/>
          </a:xfrm>
        </p:spPr>
        <p:txBody>
          <a:bodyPr>
            <a:normAutofit/>
          </a:bodyPr>
          <a:lstStyle/>
          <a:p>
            <a:r>
              <a:rPr lang="tr-TR" sz="4000" dirty="0"/>
              <a:t>Ameliyat Sonrası Hasta(Post-</a:t>
            </a:r>
            <a:r>
              <a:rPr lang="tr-TR" sz="4000" dirty="0" err="1"/>
              <a:t>Operative</a:t>
            </a:r>
            <a:r>
              <a:rPr lang="tr-TR" sz="4000" dirty="0"/>
              <a:t> </a:t>
            </a:r>
            <a:r>
              <a:rPr lang="tr-TR" sz="4000" dirty="0" err="1"/>
              <a:t>Patient</a:t>
            </a:r>
            <a:r>
              <a:rPr lang="tr-TR" sz="4000" dirty="0"/>
              <a:t>) veri seti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90330" y="1033670"/>
            <a:ext cx="333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9 özellik ve 90 örnek içermektedir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097017" y="948690"/>
            <a:ext cx="694921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     1. L-CORE (hastanın </a:t>
            </a:r>
            <a:r>
              <a:rPr lang="tr-TR" dirty="0" smtClean="0"/>
              <a:t>iç vücut sıcaklığı</a:t>
            </a:r>
            <a:r>
              <a:rPr lang="tr-TR" dirty="0"/>
              <a:t>):</a:t>
            </a:r>
          </a:p>
          <a:p>
            <a:r>
              <a:rPr lang="tr-TR" dirty="0"/>
              <a:t>              Yüksek (&gt; 37), orta (&gt; = 36 ve &lt;= 37), düşük (&lt;36)</a:t>
            </a:r>
          </a:p>
          <a:p>
            <a:r>
              <a:rPr lang="tr-TR" dirty="0"/>
              <a:t>     2. L-SURF (hastanın </a:t>
            </a:r>
            <a:r>
              <a:rPr lang="tr-TR" dirty="0" smtClean="0"/>
              <a:t>dış vücut sıcaklığı):</a:t>
            </a:r>
            <a:endParaRPr lang="tr-TR" dirty="0"/>
          </a:p>
          <a:p>
            <a:r>
              <a:rPr lang="tr-TR" dirty="0"/>
              <a:t>              (&gt; 36.5), orta (&gt; = 36.5 ve &lt;= 35), düşük (&lt;35)</a:t>
            </a:r>
          </a:p>
          <a:p>
            <a:r>
              <a:rPr lang="tr-TR" dirty="0"/>
              <a:t>     3. L-O2 (oksijen </a:t>
            </a:r>
            <a:r>
              <a:rPr lang="tr-TR" dirty="0" err="1" smtClean="0"/>
              <a:t>satürasyonu</a:t>
            </a:r>
            <a:r>
              <a:rPr lang="tr-TR" dirty="0" smtClean="0"/>
              <a:t> % </a:t>
            </a:r>
            <a:r>
              <a:rPr lang="tr-TR" dirty="0"/>
              <a:t>olarak):</a:t>
            </a:r>
          </a:p>
          <a:p>
            <a:r>
              <a:rPr lang="tr-TR" dirty="0"/>
              <a:t>              Mükemmel (&gt; = 98), iyi (&gt; = 90 ve &lt;98),</a:t>
            </a:r>
          </a:p>
          <a:p>
            <a:r>
              <a:rPr lang="tr-TR" dirty="0"/>
              <a:t>              Adil (&gt; = 80 ve &lt;90), yoksul (&lt;80)</a:t>
            </a:r>
          </a:p>
          <a:p>
            <a:r>
              <a:rPr lang="tr-TR" dirty="0"/>
              <a:t>     4. L-BP (son kan basıncı ölçümü):</a:t>
            </a:r>
          </a:p>
          <a:p>
            <a:r>
              <a:rPr lang="tr-TR" dirty="0"/>
              <a:t>              Yüksek (&gt; 130/90), orta (&lt;= 130/90 ve&gt; = 90/70), düşük (&lt;90/70)</a:t>
            </a:r>
          </a:p>
          <a:p>
            <a:r>
              <a:rPr lang="tr-TR" dirty="0"/>
              <a:t>     5. SURF-STBL (hastanın dış vücut </a:t>
            </a:r>
            <a:r>
              <a:rPr lang="tr-TR" dirty="0" smtClean="0"/>
              <a:t>sıcaklığının </a:t>
            </a:r>
            <a:r>
              <a:rPr lang="tr-TR" dirty="0" err="1"/>
              <a:t>stabilitesi</a:t>
            </a:r>
            <a:r>
              <a:rPr lang="tr-TR" dirty="0"/>
              <a:t>):</a:t>
            </a:r>
          </a:p>
          <a:p>
            <a:r>
              <a:rPr lang="tr-TR" dirty="0"/>
              <a:t>              Kararlı, </a:t>
            </a:r>
            <a:r>
              <a:rPr lang="tr-TR" dirty="0" err="1"/>
              <a:t>mod</a:t>
            </a:r>
            <a:r>
              <a:rPr lang="tr-TR" dirty="0"/>
              <a:t>-istikrarlı, kararsız</a:t>
            </a:r>
          </a:p>
          <a:p>
            <a:r>
              <a:rPr lang="tr-TR" dirty="0"/>
              <a:t>     6. CORE-STBL (hastanın iç vücut </a:t>
            </a:r>
            <a:r>
              <a:rPr lang="tr-TR" dirty="0" smtClean="0"/>
              <a:t>sıcaklığının </a:t>
            </a:r>
            <a:r>
              <a:rPr lang="tr-TR" dirty="0" err="1"/>
              <a:t>stabilitesi</a:t>
            </a:r>
            <a:r>
              <a:rPr lang="tr-TR" dirty="0"/>
              <a:t>)</a:t>
            </a:r>
          </a:p>
          <a:p>
            <a:r>
              <a:rPr lang="tr-TR" dirty="0"/>
              <a:t>              Kararlı, </a:t>
            </a:r>
            <a:r>
              <a:rPr lang="tr-TR" dirty="0" err="1"/>
              <a:t>mod</a:t>
            </a:r>
            <a:r>
              <a:rPr lang="tr-TR" dirty="0"/>
              <a:t>-istikrarlı, kararsız</a:t>
            </a:r>
          </a:p>
          <a:p>
            <a:r>
              <a:rPr lang="tr-TR" dirty="0"/>
              <a:t>     7. BP-STBL (hastanın kan basıncının dengesi)</a:t>
            </a:r>
          </a:p>
          <a:p>
            <a:r>
              <a:rPr lang="tr-TR" dirty="0"/>
              <a:t>              Kararlı, </a:t>
            </a:r>
            <a:r>
              <a:rPr lang="tr-TR" dirty="0" err="1"/>
              <a:t>mod</a:t>
            </a:r>
            <a:r>
              <a:rPr lang="tr-TR" dirty="0"/>
              <a:t>-istikrarlı, kararsız</a:t>
            </a:r>
          </a:p>
          <a:p>
            <a:r>
              <a:rPr lang="tr-TR" dirty="0"/>
              <a:t>     8. KONFOR (</a:t>
            </a:r>
            <a:r>
              <a:rPr lang="tr-TR" dirty="0" smtClean="0"/>
              <a:t>hasta taburcu </a:t>
            </a:r>
            <a:r>
              <a:rPr lang="tr-TR" dirty="0" err="1" smtClean="0"/>
              <a:t>olurkenki</a:t>
            </a:r>
            <a:r>
              <a:rPr lang="tr-TR" dirty="0" smtClean="0"/>
              <a:t> </a:t>
            </a:r>
            <a:r>
              <a:rPr lang="tr-TR" dirty="0"/>
              <a:t>rahatlığı, ölçülen</a:t>
            </a:r>
          </a:p>
          <a:p>
            <a:r>
              <a:rPr lang="tr-TR" dirty="0"/>
              <a:t>              0 ile 20 arasında bir tamsayı)</a:t>
            </a:r>
          </a:p>
          <a:p>
            <a:r>
              <a:rPr lang="tr-TR" dirty="0"/>
              <a:t>     9. karar ADM-DECS (tahliye kararı):</a:t>
            </a:r>
          </a:p>
          <a:p>
            <a:r>
              <a:rPr lang="tr-TR" dirty="0"/>
              <a:t>              </a:t>
            </a:r>
            <a:r>
              <a:rPr lang="tr-TR" dirty="0" smtClean="0"/>
              <a:t>I (hasta </a:t>
            </a:r>
            <a:r>
              <a:rPr lang="tr-TR" dirty="0"/>
              <a:t>yoğun bakım ünitesine gönderildi),</a:t>
            </a:r>
          </a:p>
          <a:p>
            <a:r>
              <a:rPr lang="tr-TR" dirty="0"/>
              <a:t>              S (hasta eve gitmeye hazır),</a:t>
            </a:r>
          </a:p>
          <a:p>
            <a:r>
              <a:rPr lang="tr-TR" dirty="0"/>
              <a:t>              A (hasta </a:t>
            </a:r>
            <a:r>
              <a:rPr lang="tr-TR" dirty="0" smtClean="0"/>
              <a:t>hastane odasına gönderildi</a:t>
            </a:r>
            <a:r>
              <a:rPr lang="tr-TR" dirty="0"/>
              <a:t>)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1191" y="1987825"/>
            <a:ext cx="5035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@</a:t>
            </a:r>
            <a:r>
              <a:rPr lang="tr-TR" dirty="0" err="1"/>
              <a:t>attribute</a:t>
            </a:r>
            <a:r>
              <a:rPr lang="tr-TR" dirty="0"/>
              <a:t> L-CORE {</a:t>
            </a:r>
            <a:r>
              <a:rPr lang="tr-TR" dirty="0" err="1"/>
              <a:t>high,low,mid</a:t>
            </a:r>
            <a:r>
              <a:rPr lang="tr-TR" dirty="0"/>
              <a:t>}</a:t>
            </a:r>
          </a:p>
          <a:p>
            <a:r>
              <a:rPr lang="tr-TR" dirty="0"/>
              <a:t>@</a:t>
            </a:r>
            <a:r>
              <a:rPr lang="tr-TR" dirty="0" err="1"/>
              <a:t>attribute</a:t>
            </a:r>
            <a:r>
              <a:rPr lang="tr-TR" dirty="0"/>
              <a:t> L-SURF {</a:t>
            </a:r>
            <a:r>
              <a:rPr lang="tr-TR" dirty="0" err="1"/>
              <a:t>high,low,mid</a:t>
            </a:r>
            <a:r>
              <a:rPr lang="tr-TR" dirty="0"/>
              <a:t>}</a:t>
            </a:r>
          </a:p>
          <a:p>
            <a:r>
              <a:rPr lang="tr-TR" dirty="0"/>
              <a:t>@</a:t>
            </a:r>
            <a:r>
              <a:rPr lang="tr-TR" dirty="0" err="1"/>
              <a:t>attribute</a:t>
            </a:r>
            <a:r>
              <a:rPr lang="tr-TR" dirty="0"/>
              <a:t> L-O2 {</a:t>
            </a:r>
            <a:r>
              <a:rPr lang="tr-TR" dirty="0" err="1"/>
              <a:t>excellent,good</a:t>
            </a:r>
            <a:r>
              <a:rPr lang="tr-TR" dirty="0"/>
              <a:t>}</a:t>
            </a:r>
          </a:p>
          <a:p>
            <a:r>
              <a:rPr lang="tr-TR" dirty="0"/>
              <a:t>@</a:t>
            </a:r>
            <a:r>
              <a:rPr lang="tr-TR" dirty="0" err="1"/>
              <a:t>attribute</a:t>
            </a:r>
            <a:r>
              <a:rPr lang="tr-TR" dirty="0"/>
              <a:t> L-BP {</a:t>
            </a:r>
            <a:r>
              <a:rPr lang="tr-TR" dirty="0" err="1"/>
              <a:t>high,low,mid</a:t>
            </a:r>
            <a:r>
              <a:rPr lang="tr-TR" dirty="0"/>
              <a:t>}</a:t>
            </a:r>
          </a:p>
          <a:p>
            <a:r>
              <a:rPr lang="tr-TR" dirty="0"/>
              <a:t>@</a:t>
            </a:r>
            <a:r>
              <a:rPr lang="tr-TR" dirty="0" err="1"/>
              <a:t>attribute</a:t>
            </a:r>
            <a:r>
              <a:rPr lang="tr-TR" dirty="0"/>
              <a:t> SURF-STBL {</a:t>
            </a:r>
            <a:r>
              <a:rPr lang="tr-TR" dirty="0" err="1"/>
              <a:t>stable,unstable</a:t>
            </a:r>
            <a:r>
              <a:rPr lang="tr-TR" dirty="0"/>
              <a:t>}</a:t>
            </a:r>
          </a:p>
          <a:p>
            <a:r>
              <a:rPr lang="tr-TR" dirty="0"/>
              <a:t>@</a:t>
            </a:r>
            <a:r>
              <a:rPr lang="tr-TR" dirty="0" err="1"/>
              <a:t>attribute</a:t>
            </a:r>
            <a:r>
              <a:rPr lang="tr-TR" dirty="0"/>
              <a:t> CORE-STBL {</a:t>
            </a:r>
            <a:r>
              <a:rPr lang="tr-TR" dirty="0" err="1"/>
              <a:t>mod-stable,stable,unstable</a:t>
            </a:r>
            <a:r>
              <a:rPr lang="tr-TR" dirty="0"/>
              <a:t>}</a:t>
            </a:r>
          </a:p>
          <a:p>
            <a:r>
              <a:rPr lang="tr-TR" dirty="0"/>
              <a:t>@</a:t>
            </a:r>
            <a:r>
              <a:rPr lang="tr-TR" dirty="0" err="1"/>
              <a:t>attribute</a:t>
            </a:r>
            <a:r>
              <a:rPr lang="tr-TR" dirty="0"/>
              <a:t> BP-STBL {</a:t>
            </a:r>
            <a:r>
              <a:rPr lang="tr-TR" dirty="0" err="1"/>
              <a:t>mod-stable,stable,unstable</a:t>
            </a:r>
            <a:r>
              <a:rPr lang="tr-TR" dirty="0"/>
              <a:t>}</a:t>
            </a:r>
          </a:p>
          <a:p>
            <a:r>
              <a:rPr lang="tr-TR" dirty="0"/>
              <a:t>@</a:t>
            </a:r>
            <a:r>
              <a:rPr lang="tr-TR" dirty="0" err="1"/>
              <a:t>attribute</a:t>
            </a:r>
            <a:r>
              <a:rPr lang="tr-TR" dirty="0"/>
              <a:t> COMFORT {05,07,10,15}</a:t>
            </a:r>
          </a:p>
          <a:p>
            <a:r>
              <a:rPr lang="tr-TR" dirty="0"/>
              <a:t>@</a:t>
            </a:r>
            <a:r>
              <a:rPr lang="tr-TR" dirty="0" err="1"/>
              <a:t>attribute</a:t>
            </a:r>
            <a:r>
              <a:rPr lang="tr-TR" dirty="0"/>
              <a:t> </a:t>
            </a:r>
            <a:r>
              <a:rPr lang="tr-TR" dirty="0" err="1"/>
              <a:t>decision</a:t>
            </a:r>
            <a:r>
              <a:rPr lang="tr-TR" dirty="0"/>
              <a:t> {A,I,S}</a:t>
            </a:r>
          </a:p>
        </p:txBody>
      </p:sp>
    </p:spTree>
    <p:extLst>
      <p:ext uri="{BB962C8B-B14F-4D97-AF65-F5344CB8AC3E}">
        <p14:creationId xmlns:p14="http://schemas.microsoft.com/office/powerpoint/2010/main" val="37013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0463" t="27434" r="26472" b="18399"/>
          <a:stretch/>
        </p:blipFill>
        <p:spPr>
          <a:xfrm>
            <a:off x="304799" y="111782"/>
            <a:ext cx="11476384" cy="64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http://www.cs.waikato.ac.nz/ml/weka/</a:t>
            </a:r>
            <a:endParaRPr lang="tr-TR" dirty="0" smtClean="0"/>
          </a:p>
          <a:p>
            <a:r>
              <a:rPr lang="tr-TR" dirty="0" smtClean="0">
                <a:hlinkClick r:id="rId3"/>
              </a:rPr>
              <a:t>https://java.com/tr/</a:t>
            </a:r>
            <a:endParaRPr lang="tr-TR" dirty="0" smtClean="0"/>
          </a:p>
          <a:p>
            <a:r>
              <a:rPr lang="tr-TR" dirty="0" smtClean="0">
                <a:hlinkClick r:id="rId4"/>
              </a:rPr>
              <a:t>https://www.youtube.com/watch?v=BHmpDK9PoDs</a:t>
            </a:r>
            <a:endParaRPr lang="tr-TR" dirty="0" smtClean="0"/>
          </a:p>
          <a:p>
            <a:r>
              <a:rPr lang="tr-TR" dirty="0">
                <a:hlinkClick r:id="rId5"/>
              </a:rPr>
              <a:t>http://bilgisayarkavramlari.sadievrenseker.com/2013/02/08/naif-bayes-siniflandiricisi-naive-bayes</a:t>
            </a:r>
            <a:r>
              <a:rPr lang="tr-TR" dirty="0" smtClean="0">
                <a:hlinkClick r:id="rId5"/>
              </a:rPr>
              <a:t>/</a:t>
            </a:r>
            <a:endParaRPr lang="tr-TR" dirty="0" smtClean="0"/>
          </a:p>
          <a:p>
            <a:r>
              <a:rPr lang="tr-TR" dirty="0">
                <a:hlinkClick r:id="rId6"/>
              </a:rPr>
              <a:t>https://kodedu.com/2014/05/naive-bayes-siniflandirma-algoritmasi</a:t>
            </a:r>
            <a:r>
              <a:rPr lang="tr-TR" dirty="0" smtClean="0">
                <a:hlinkClick r:id="rId6"/>
              </a:rPr>
              <a:t>/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81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Naive</a:t>
            </a:r>
            <a:r>
              <a:rPr lang="tr-TR" dirty="0" smtClean="0"/>
              <a:t> </a:t>
            </a:r>
            <a:r>
              <a:rPr lang="tr-TR" dirty="0" err="1"/>
              <a:t>Bayes</a:t>
            </a:r>
            <a:r>
              <a:rPr lang="tr-TR" dirty="0"/>
              <a:t> sınıflandırmasında sisteme </a:t>
            </a:r>
            <a:r>
              <a:rPr lang="tr-TR" dirty="0" smtClean="0">
                <a:solidFill>
                  <a:srgbClr val="FF0000"/>
                </a:solidFill>
              </a:rPr>
              <a:t>eğitim verisi </a:t>
            </a:r>
            <a:r>
              <a:rPr lang="tr-TR" dirty="0" smtClean="0"/>
              <a:t>sunulur</a:t>
            </a:r>
          </a:p>
          <a:p>
            <a:r>
              <a:rPr lang="tr-TR" dirty="0" smtClean="0"/>
              <a:t>Eğitim için </a:t>
            </a:r>
            <a:r>
              <a:rPr lang="tr-TR" dirty="0"/>
              <a:t>sunulan verilerin </a:t>
            </a:r>
            <a:r>
              <a:rPr lang="tr-TR" dirty="0">
                <a:solidFill>
                  <a:srgbClr val="FF0000"/>
                </a:solidFill>
              </a:rPr>
              <a:t>mutlaka bir </a:t>
            </a:r>
            <a:r>
              <a:rPr lang="tr-TR" dirty="0" smtClean="0">
                <a:solidFill>
                  <a:srgbClr val="FF0000"/>
                </a:solidFill>
              </a:rPr>
              <a:t>sınıfı </a:t>
            </a:r>
            <a:r>
              <a:rPr lang="tr-TR" dirty="0"/>
              <a:t>bulunmalıdır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Öğretilmiş veriler üzerinde yapılan olasılık işlemleri ile, sisteme sunulan yeni test verileri, </a:t>
            </a:r>
            <a:r>
              <a:rPr lang="tr-TR" dirty="0">
                <a:solidFill>
                  <a:srgbClr val="FF0000"/>
                </a:solidFill>
              </a:rPr>
              <a:t>daha önce elde edilmiş olasılık değerleri</a:t>
            </a:r>
            <a:r>
              <a:rPr lang="tr-TR" dirty="0"/>
              <a:t>ne göre </a:t>
            </a:r>
            <a:r>
              <a:rPr lang="tr-TR" dirty="0" smtClean="0"/>
              <a:t>işletilir </a:t>
            </a:r>
            <a:r>
              <a:rPr lang="tr-TR" dirty="0"/>
              <a:t>ve verilen test verisinin hangi kategoride olduğu tespit edilmeye çalışılır. 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Eğitim verisi </a:t>
            </a:r>
            <a:r>
              <a:rPr lang="tr-TR" dirty="0">
                <a:solidFill>
                  <a:srgbClr val="FF0000"/>
                </a:solidFill>
              </a:rPr>
              <a:t>ne kadar çok ise</a:t>
            </a:r>
            <a:r>
              <a:rPr lang="tr-TR" dirty="0"/>
              <a:t>, test verisinin gerçek kategorisini tespit etmek o kadar kesin olabilmektedir.</a:t>
            </a:r>
          </a:p>
        </p:txBody>
      </p:sp>
    </p:spTree>
    <p:extLst>
      <p:ext uri="{BB962C8B-B14F-4D97-AF65-F5344CB8AC3E}">
        <p14:creationId xmlns:p14="http://schemas.microsoft.com/office/powerpoint/2010/main" val="23860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4602" y="139838"/>
            <a:ext cx="10515600" cy="1325563"/>
          </a:xfrm>
        </p:spPr>
        <p:txBody>
          <a:bodyPr/>
          <a:lstStyle/>
          <a:p>
            <a:r>
              <a:rPr lang="tr-TR" dirty="0" err="1"/>
              <a:t>Naive</a:t>
            </a:r>
            <a:r>
              <a:rPr lang="tr-TR" dirty="0"/>
              <a:t> </a:t>
            </a:r>
            <a:r>
              <a:rPr lang="tr-TR" dirty="0" err="1"/>
              <a:t>Bayes</a:t>
            </a:r>
            <a:r>
              <a:rPr lang="tr-TR" dirty="0"/>
              <a:t> </a:t>
            </a:r>
            <a:r>
              <a:rPr lang="tr-TR" dirty="0" smtClean="0"/>
              <a:t>Sınıflandırıcı Nasıl Çalışıyor?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62191" y="1825625"/>
            <a:ext cx="409160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/>
              <a:t>A</a:t>
            </a:r>
            <a:r>
              <a:rPr lang="tr-TR" sz="3600" dirty="0" smtClean="0"/>
              <a:t>raçların renk, tip ve kökenine göre çalınıp çalınmadığını belirten 10 adet eğitim verisi görülmektedir.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" y="1389754"/>
            <a:ext cx="6726803" cy="47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u="sng" dirty="0" err="1" smtClean="0"/>
              <a:t>Red</a:t>
            </a:r>
            <a:r>
              <a:rPr lang="tr-TR" b="1" u="sng" dirty="0" smtClean="0"/>
              <a:t>, SUV, </a:t>
            </a:r>
            <a:r>
              <a:rPr lang="tr-TR" b="1" u="sng" dirty="0" err="1" smtClean="0"/>
              <a:t>Domestic</a:t>
            </a:r>
            <a:r>
              <a:rPr lang="tr-TR" b="1" u="sng" dirty="0" smtClean="0"/>
              <a:t>=?</a:t>
            </a:r>
            <a:endParaRPr lang="tr-TR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536177"/>
            <a:ext cx="10515600" cy="2640785"/>
          </a:xfrm>
        </p:spPr>
        <p:txBody>
          <a:bodyPr/>
          <a:lstStyle/>
          <a:p>
            <a:pPr marL="0" indent="0">
              <a:buNone/>
            </a:pPr>
            <a:r>
              <a:rPr lang="tr-TR" sz="3600" dirty="0" err="1" smtClean="0">
                <a:solidFill>
                  <a:srgbClr val="00B050"/>
                </a:solidFill>
              </a:rPr>
              <a:t>Red</a:t>
            </a:r>
            <a:r>
              <a:rPr lang="tr-TR" sz="3600" dirty="0" smtClean="0">
                <a:solidFill>
                  <a:srgbClr val="00B050"/>
                </a:solidFill>
              </a:rPr>
              <a:t> olduğu durumda </a:t>
            </a:r>
            <a:r>
              <a:rPr lang="tr-TR" sz="3600" dirty="0" err="1" smtClean="0">
                <a:solidFill>
                  <a:srgbClr val="00B050"/>
                </a:solidFill>
              </a:rPr>
              <a:t>Yes</a:t>
            </a:r>
            <a:r>
              <a:rPr lang="tr-TR" sz="3600" dirty="0" smtClean="0">
                <a:solidFill>
                  <a:srgbClr val="00B050"/>
                </a:solidFill>
              </a:rPr>
              <a:t>, SUV olduğu durumda </a:t>
            </a:r>
            <a:r>
              <a:rPr lang="tr-TR" sz="3600" dirty="0" err="1" smtClean="0">
                <a:solidFill>
                  <a:srgbClr val="00B050"/>
                </a:solidFill>
              </a:rPr>
              <a:t>Yes</a:t>
            </a:r>
            <a:r>
              <a:rPr lang="tr-TR" sz="3600" dirty="0" smtClean="0">
                <a:solidFill>
                  <a:srgbClr val="00B050"/>
                </a:solidFill>
              </a:rPr>
              <a:t>, </a:t>
            </a:r>
            <a:r>
              <a:rPr lang="tr-TR" sz="3600" dirty="0" err="1" smtClean="0">
                <a:solidFill>
                  <a:srgbClr val="00B050"/>
                </a:solidFill>
              </a:rPr>
              <a:t>Domestic</a:t>
            </a:r>
            <a:r>
              <a:rPr lang="tr-TR" sz="3600" dirty="0" smtClean="0">
                <a:solidFill>
                  <a:srgbClr val="00B050"/>
                </a:solidFill>
              </a:rPr>
              <a:t> olduğu durumda </a:t>
            </a:r>
            <a:r>
              <a:rPr lang="tr-TR" sz="3600" dirty="0" err="1" smtClean="0">
                <a:solidFill>
                  <a:srgbClr val="00B050"/>
                </a:solidFill>
              </a:rPr>
              <a:t>Yes</a:t>
            </a:r>
            <a:r>
              <a:rPr lang="tr-TR" sz="3600" dirty="0" smtClean="0">
                <a:solidFill>
                  <a:srgbClr val="00B050"/>
                </a:solidFill>
              </a:rPr>
              <a:t> olanların oranı </a:t>
            </a:r>
            <a:r>
              <a:rPr lang="tr-TR" sz="3600" dirty="0" smtClean="0"/>
              <a:t>ile </a:t>
            </a:r>
            <a:r>
              <a:rPr lang="tr-TR" sz="3600" dirty="0" err="1">
                <a:solidFill>
                  <a:srgbClr val="FF0000"/>
                </a:solidFill>
              </a:rPr>
              <a:t>Red</a:t>
            </a:r>
            <a:r>
              <a:rPr lang="tr-TR" sz="3600" dirty="0">
                <a:solidFill>
                  <a:srgbClr val="FF0000"/>
                </a:solidFill>
              </a:rPr>
              <a:t> olduğu durumda </a:t>
            </a:r>
            <a:r>
              <a:rPr lang="tr-TR" sz="3600" dirty="0" smtClean="0">
                <a:solidFill>
                  <a:srgbClr val="FF0000"/>
                </a:solidFill>
              </a:rPr>
              <a:t>No, </a:t>
            </a:r>
            <a:r>
              <a:rPr lang="tr-TR" sz="3600" dirty="0">
                <a:solidFill>
                  <a:srgbClr val="FF0000"/>
                </a:solidFill>
              </a:rPr>
              <a:t>SUV olduğu durumda </a:t>
            </a:r>
            <a:r>
              <a:rPr lang="tr-TR" sz="3600" dirty="0" smtClean="0">
                <a:solidFill>
                  <a:srgbClr val="FF0000"/>
                </a:solidFill>
              </a:rPr>
              <a:t>No, </a:t>
            </a:r>
            <a:r>
              <a:rPr lang="tr-TR" sz="3600" dirty="0" err="1">
                <a:solidFill>
                  <a:srgbClr val="FF0000"/>
                </a:solidFill>
              </a:rPr>
              <a:t>Domestic</a:t>
            </a:r>
            <a:r>
              <a:rPr lang="tr-TR" sz="3600" dirty="0">
                <a:solidFill>
                  <a:srgbClr val="FF0000"/>
                </a:solidFill>
              </a:rPr>
              <a:t> olduğu durumda </a:t>
            </a:r>
            <a:r>
              <a:rPr lang="tr-TR" sz="3600" dirty="0" smtClean="0">
                <a:solidFill>
                  <a:srgbClr val="FF0000"/>
                </a:solidFill>
              </a:rPr>
              <a:t>No </a:t>
            </a:r>
            <a:r>
              <a:rPr lang="tr-TR" sz="3600" dirty="0" smtClean="0">
                <a:solidFill>
                  <a:srgbClr val="0070C0"/>
                </a:solidFill>
              </a:rPr>
              <a:t>olanların </a:t>
            </a:r>
            <a:r>
              <a:rPr lang="tr-TR" sz="3600" dirty="0">
                <a:solidFill>
                  <a:srgbClr val="0070C0"/>
                </a:solidFill>
              </a:rPr>
              <a:t>oranı </a:t>
            </a:r>
            <a:r>
              <a:rPr lang="tr-TR" sz="3600" dirty="0" smtClean="0">
                <a:solidFill>
                  <a:srgbClr val="0070C0"/>
                </a:solidFill>
              </a:rPr>
              <a:t>kıyaslanır, büyük olan durum sonuç olarak yazılır. </a:t>
            </a:r>
            <a:endParaRPr lang="tr-TR" sz="3600" dirty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86" y="1690688"/>
            <a:ext cx="10516014" cy="18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" y="263319"/>
            <a:ext cx="6726803" cy="4787209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7076660" y="481253"/>
            <a:ext cx="4717774" cy="47931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B050"/>
                </a:solidFill>
              </a:rPr>
              <a:t>P(</a:t>
            </a:r>
            <a:r>
              <a:rPr lang="tr-TR" sz="2000" b="1" dirty="0" err="1">
                <a:solidFill>
                  <a:srgbClr val="00B050"/>
                </a:solidFill>
              </a:rPr>
              <a:t>Red|Yes</a:t>
            </a:r>
            <a:r>
              <a:rPr lang="tr-TR" sz="2000" b="1" dirty="0" smtClean="0">
                <a:solidFill>
                  <a:srgbClr val="00B050"/>
                </a:solidFill>
              </a:rPr>
              <a:t>)=3/5=0,6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0B050"/>
                </a:solidFill>
              </a:rPr>
              <a:t>P(</a:t>
            </a:r>
            <a:r>
              <a:rPr lang="tr-TR" sz="2000" b="1" dirty="0" err="1" smtClean="0">
                <a:solidFill>
                  <a:srgbClr val="00B050"/>
                </a:solidFill>
              </a:rPr>
              <a:t>SUV|Yes</a:t>
            </a:r>
            <a:r>
              <a:rPr lang="tr-TR" sz="2000" b="1" dirty="0" smtClean="0">
                <a:solidFill>
                  <a:srgbClr val="00B050"/>
                </a:solidFill>
              </a:rPr>
              <a:t>)=1/4=0,25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0B050"/>
                </a:solidFill>
              </a:rPr>
              <a:t>P(</a:t>
            </a:r>
            <a:r>
              <a:rPr lang="tr-TR" sz="2000" b="1" dirty="0" err="1" smtClean="0">
                <a:solidFill>
                  <a:srgbClr val="00B050"/>
                </a:solidFill>
              </a:rPr>
              <a:t>Domestic|Yes</a:t>
            </a:r>
            <a:r>
              <a:rPr lang="tr-TR" sz="2000" b="1" dirty="0" smtClean="0">
                <a:solidFill>
                  <a:srgbClr val="00B050"/>
                </a:solidFill>
              </a:rPr>
              <a:t>)=2/5=0,4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0B050"/>
                </a:solidFill>
              </a:rPr>
              <a:t>P(</a:t>
            </a:r>
            <a:r>
              <a:rPr lang="tr-TR" sz="2000" b="1" dirty="0" err="1" smtClean="0">
                <a:solidFill>
                  <a:srgbClr val="00B050"/>
                </a:solidFill>
              </a:rPr>
              <a:t>Yes</a:t>
            </a:r>
            <a:r>
              <a:rPr lang="tr-TR" sz="2000" b="1" dirty="0" smtClean="0">
                <a:solidFill>
                  <a:srgbClr val="00B050"/>
                </a:solidFill>
              </a:rPr>
              <a:t>)=0,5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B050"/>
                </a:solidFill>
              </a:rPr>
              <a:t>P(</a:t>
            </a:r>
            <a:r>
              <a:rPr lang="tr-TR" sz="2000" b="1" dirty="0" err="1">
                <a:solidFill>
                  <a:srgbClr val="00B050"/>
                </a:solidFill>
              </a:rPr>
              <a:t>Red</a:t>
            </a:r>
            <a:r>
              <a:rPr lang="tr-TR" sz="2000" b="1" dirty="0">
                <a:solidFill>
                  <a:srgbClr val="00B050"/>
                </a:solidFill>
              </a:rPr>
              <a:t>, SUV, </a:t>
            </a:r>
            <a:r>
              <a:rPr lang="tr-TR" sz="2000" b="1" dirty="0" err="1" smtClean="0">
                <a:solidFill>
                  <a:srgbClr val="00B050"/>
                </a:solidFill>
              </a:rPr>
              <a:t>Domestic|Yes</a:t>
            </a:r>
            <a:r>
              <a:rPr lang="tr-TR" sz="2000" b="1" dirty="0" smtClean="0">
                <a:solidFill>
                  <a:srgbClr val="00B050"/>
                </a:solidFill>
              </a:rPr>
              <a:t>)=0,03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070C0"/>
                </a:solidFill>
              </a:rPr>
              <a:t>P(</a:t>
            </a:r>
            <a:r>
              <a:rPr lang="tr-TR" sz="2000" b="1" dirty="0" err="1" smtClean="0">
                <a:solidFill>
                  <a:srgbClr val="0070C0"/>
                </a:solidFill>
              </a:rPr>
              <a:t>Red|No</a:t>
            </a:r>
            <a:r>
              <a:rPr lang="tr-TR" sz="2000" b="1" dirty="0" smtClean="0">
                <a:solidFill>
                  <a:srgbClr val="0070C0"/>
                </a:solidFill>
              </a:rPr>
              <a:t>)=2/5=0,4</a:t>
            </a:r>
            <a:endParaRPr lang="tr-TR" sz="2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070C0"/>
                </a:solidFill>
              </a:rPr>
              <a:t>P(</a:t>
            </a:r>
            <a:r>
              <a:rPr lang="tr-TR" sz="2000" b="1" dirty="0" err="1" smtClean="0">
                <a:solidFill>
                  <a:srgbClr val="0070C0"/>
                </a:solidFill>
              </a:rPr>
              <a:t>SUV|</a:t>
            </a:r>
            <a:r>
              <a:rPr lang="tr-TR" sz="2000" b="1" dirty="0" err="1">
                <a:solidFill>
                  <a:srgbClr val="0070C0"/>
                </a:solidFill>
              </a:rPr>
              <a:t>No</a:t>
            </a:r>
            <a:r>
              <a:rPr lang="tr-TR" sz="2000" b="1" dirty="0" smtClean="0">
                <a:solidFill>
                  <a:srgbClr val="0070C0"/>
                </a:solidFill>
              </a:rPr>
              <a:t>)=3/4=0,75</a:t>
            </a:r>
            <a:endParaRPr lang="tr-TR" sz="2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070C0"/>
                </a:solidFill>
              </a:rPr>
              <a:t>P(</a:t>
            </a:r>
            <a:r>
              <a:rPr lang="tr-TR" sz="2000" b="1" dirty="0" err="1" smtClean="0">
                <a:solidFill>
                  <a:srgbClr val="0070C0"/>
                </a:solidFill>
              </a:rPr>
              <a:t>Domestic|</a:t>
            </a:r>
            <a:r>
              <a:rPr lang="tr-TR" sz="2000" b="1" dirty="0" err="1">
                <a:solidFill>
                  <a:srgbClr val="0070C0"/>
                </a:solidFill>
              </a:rPr>
              <a:t>No</a:t>
            </a:r>
            <a:r>
              <a:rPr lang="tr-TR" sz="2000" b="1" dirty="0" smtClean="0">
                <a:solidFill>
                  <a:srgbClr val="0070C0"/>
                </a:solidFill>
              </a:rPr>
              <a:t>)=3/5=0,6</a:t>
            </a:r>
            <a:endParaRPr lang="tr-TR" sz="2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070C0"/>
                </a:solidFill>
              </a:rPr>
              <a:t>P(No)=0,5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</a:rPr>
              <a:t>P(</a:t>
            </a:r>
            <a:r>
              <a:rPr lang="tr-TR" sz="2000" b="1" dirty="0" err="1">
                <a:solidFill>
                  <a:srgbClr val="0070C0"/>
                </a:solidFill>
              </a:rPr>
              <a:t>Red</a:t>
            </a:r>
            <a:r>
              <a:rPr lang="tr-TR" sz="2000" b="1" dirty="0">
                <a:solidFill>
                  <a:srgbClr val="0070C0"/>
                </a:solidFill>
              </a:rPr>
              <a:t>, SUV, </a:t>
            </a:r>
            <a:r>
              <a:rPr lang="tr-TR" sz="2000" b="1" dirty="0" err="1">
                <a:solidFill>
                  <a:srgbClr val="0070C0"/>
                </a:solidFill>
              </a:rPr>
              <a:t>Domestic|No</a:t>
            </a:r>
            <a:r>
              <a:rPr lang="tr-TR" sz="2000" b="1" dirty="0">
                <a:solidFill>
                  <a:srgbClr val="0070C0"/>
                </a:solidFill>
              </a:rPr>
              <a:t>)=0,09 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30587" y="5830957"/>
            <a:ext cx="115638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F0000"/>
                </a:solidFill>
              </a:rPr>
              <a:t>P(</a:t>
            </a:r>
            <a:r>
              <a:rPr lang="tr-TR" sz="2800" dirty="0" err="1">
                <a:solidFill>
                  <a:srgbClr val="FF0000"/>
                </a:solidFill>
              </a:rPr>
              <a:t>Red</a:t>
            </a:r>
            <a:r>
              <a:rPr lang="tr-TR" sz="2800" dirty="0">
                <a:solidFill>
                  <a:srgbClr val="FF0000"/>
                </a:solidFill>
              </a:rPr>
              <a:t>, SUV, </a:t>
            </a:r>
            <a:r>
              <a:rPr lang="tr-TR" sz="2800" dirty="0" err="1">
                <a:solidFill>
                  <a:srgbClr val="FF0000"/>
                </a:solidFill>
              </a:rPr>
              <a:t>Domestic|No</a:t>
            </a:r>
            <a:r>
              <a:rPr lang="tr-TR" sz="2800" dirty="0">
                <a:solidFill>
                  <a:srgbClr val="FF0000"/>
                </a:solidFill>
              </a:rPr>
              <a:t>)=</a:t>
            </a:r>
            <a:r>
              <a:rPr lang="tr-TR" sz="2800" dirty="0" smtClean="0">
                <a:solidFill>
                  <a:srgbClr val="FF0000"/>
                </a:solidFill>
              </a:rPr>
              <a:t>0,09 &gt; P(</a:t>
            </a:r>
            <a:r>
              <a:rPr lang="tr-TR" sz="2800" dirty="0" err="1" smtClean="0">
                <a:solidFill>
                  <a:srgbClr val="FF0000"/>
                </a:solidFill>
              </a:rPr>
              <a:t>Red</a:t>
            </a:r>
            <a:r>
              <a:rPr lang="tr-TR" sz="2800" dirty="0">
                <a:solidFill>
                  <a:srgbClr val="FF0000"/>
                </a:solidFill>
              </a:rPr>
              <a:t>, SUV, </a:t>
            </a:r>
            <a:r>
              <a:rPr lang="tr-TR" sz="2800" dirty="0" err="1">
                <a:solidFill>
                  <a:srgbClr val="FF0000"/>
                </a:solidFill>
              </a:rPr>
              <a:t>Domestic|Yes</a:t>
            </a:r>
            <a:r>
              <a:rPr lang="tr-TR" sz="2800" dirty="0">
                <a:solidFill>
                  <a:srgbClr val="FF0000"/>
                </a:solidFill>
              </a:rPr>
              <a:t>)=</a:t>
            </a:r>
            <a:r>
              <a:rPr lang="tr-TR" sz="2800" dirty="0" smtClean="0">
                <a:solidFill>
                  <a:srgbClr val="FF0000"/>
                </a:solidFill>
              </a:rPr>
              <a:t>0,03 = No</a:t>
            </a:r>
            <a:endParaRPr lang="tr-TR" sz="2800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54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5766"/>
            <a:ext cx="12192000" cy="822373"/>
          </a:xfrm>
        </p:spPr>
        <p:txBody>
          <a:bodyPr>
            <a:noAutofit/>
          </a:bodyPr>
          <a:lstStyle/>
          <a:p>
            <a:pPr algn="ctr"/>
            <a:r>
              <a:rPr lang="tr-TR" sz="4800" b="1" u="sng" dirty="0" err="1"/>
              <a:t>Multinominal</a:t>
            </a:r>
            <a:r>
              <a:rPr lang="tr-TR" sz="4800" b="1" u="sng" dirty="0"/>
              <a:t> </a:t>
            </a:r>
            <a:r>
              <a:rPr lang="tr-TR" sz="4800" b="1" u="sng" dirty="0" err="1"/>
              <a:t>Naive</a:t>
            </a:r>
            <a:r>
              <a:rPr lang="tr-TR" sz="4800" b="1" u="sng" dirty="0"/>
              <a:t> </a:t>
            </a:r>
            <a:r>
              <a:rPr lang="tr-TR" sz="4800" b="1" u="sng" dirty="0" err="1"/>
              <a:t>Bayes</a:t>
            </a:r>
            <a:r>
              <a:rPr lang="tr-TR" sz="4800" b="1" u="sng" dirty="0"/>
              <a:t> </a:t>
            </a:r>
            <a:r>
              <a:rPr lang="tr-TR" sz="4800" b="1" u="sng" dirty="0" smtClean="0"/>
              <a:t>Sınıflandırma Yöntemi</a:t>
            </a:r>
            <a:endParaRPr lang="tr-TR" sz="4800" b="1" u="sng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6" y="848139"/>
            <a:ext cx="6897964" cy="26267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275236" y="927293"/>
            <a:ext cx="4797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İçerisinde 11 kelime bulunan 4 dokümanın 3 tanesinin Çince 1 tanesinin Japonca olduğunu belirten eğitim verisi yandadır. </a:t>
            </a:r>
          </a:p>
          <a:p>
            <a:endParaRPr lang="tr-TR" sz="2000" b="1" dirty="0"/>
          </a:p>
          <a:p>
            <a:r>
              <a:rPr lang="tr-TR" sz="2000" b="1" dirty="0" smtClean="0"/>
              <a:t>Test için verilen 5 numaralı </a:t>
            </a:r>
            <a:r>
              <a:rPr lang="tr-TR" sz="2000" b="1" dirty="0" err="1" smtClean="0"/>
              <a:t>dökümanın</a:t>
            </a:r>
            <a:r>
              <a:rPr lang="tr-TR" sz="2000" b="1" dirty="0" smtClean="0"/>
              <a:t> içerisinde 5 tane kelime bulunmaktadır. </a:t>
            </a:r>
          </a:p>
          <a:p>
            <a:endParaRPr lang="tr-TR" sz="2000" b="1" dirty="0"/>
          </a:p>
          <a:p>
            <a:r>
              <a:rPr lang="tr-TR" sz="2000" b="1" dirty="0" smtClean="0"/>
              <a:t>Doküman hangi sınıfa aittir?</a:t>
            </a:r>
            <a:endParaRPr lang="tr-TR" sz="2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188636" y="3739398"/>
            <a:ext cx="11884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70C0"/>
                </a:solidFill>
              </a:rPr>
              <a:t>P(</a:t>
            </a:r>
            <a:r>
              <a:rPr lang="tr-TR" sz="2200" b="1" dirty="0" err="1" smtClean="0">
                <a:solidFill>
                  <a:srgbClr val="0070C0"/>
                </a:solidFill>
              </a:rPr>
              <a:t>w|c</a:t>
            </a:r>
            <a:r>
              <a:rPr lang="tr-TR" sz="2200" b="1" dirty="0" smtClean="0">
                <a:solidFill>
                  <a:srgbClr val="0070C0"/>
                </a:solidFill>
              </a:rPr>
              <a:t>)= c sınıfında bulunan w olanların sayısı +1 / c sınıfının sayısı + öğretilen farklı kelime sayısı </a:t>
            </a:r>
            <a:endParaRPr lang="tr-TR" sz="2200" b="1" dirty="0">
              <a:solidFill>
                <a:srgbClr val="0070C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36" y="4297311"/>
            <a:ext cx="5615816" cy="229408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684" y="3025023"/>
            <a:ext cx="1381125" cy="7143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683" y="4297310"/>
            <a:ext cx="5266187" cy="242134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703443" y="4170285"/>
            <a:ext cx="437322" cy="2548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1960334" y="6488668"/>
            <a:ext cx="19235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Laplace</a:t>
            </a:r>
            <a:r>
              <a:rPr lang="tr-TR" dirty="0" smtClean="0"/>
              <a:t> Tahmincisi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67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Weka</a:t>
            </a:r>
            <a:r>
              <a:rPr lang="tr-TR" dirty="0" smtClean="0"/>
              <a:t>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Weka</a:t>
            </a:r>
            <a:r>
              <a:rPr lang="tr-TR" dirty="0" smtClean="0"/>
              <a:t>, Yeni Zelanda’da yaşayan doğa meraklısı, uçamayan yerli bir kuş türüdür. </a:t>
            </a:r>
          </a:p>
          <a:p>
            <a:r>
              <a:rPr lang="tr-TR" dirty="0" smtClean="0"/>
              <a:t>Yeni Zelanda’nın </a:t>
            </a:r>
            <a:r>
              <a:rPr lang="tr-TR" dirty="0" err="1" smtClean="0"/>
              <a:t>Waikato</a:t>
            </a:r>
            <a:r>
              <a:rPr lang="tr-TR" dirty="0" smtClean="0"/>
              <a:t> üniversitesi Makine Öğrenme Grubu tarafından Java ile geliştirilmiş bir veri madenciliği yazılımıdır. </a:t>
            </a:r>
          </a:p>
          <a:p>
            <a:r>
              <a:rPr lang="tr-TR" dirty="0" err="1" smtClean="0"/>
              <a:t>Weka</a:t>
            </a:r>
            <a:r>
              <a:rPr lang="tr-TR" dirty="0" smtClean="0"/>
              <a:t>, veri ön işleme, sınıflandırma, regresyon, kümeleme, ilişkilendirme kuralları ve görselleştirme araçları içerir.</a:t>
            </a:r>
          </a:p>
          <a:p>
            <a:r>
              <a:rPr lang="tr-TR" dirty="0" smtClean="0"/>
              <a:t>Kullanmak için sisteminizde Java yüklü olması gerekir.</a:t>
            </a:r>
          </a:p>
          <a:p>
            <a:r>
              <a:rPr lang="tr-TR" dirty="0" smtClean="0">
                <a:hlinkClick r:id="rId2"/>
              </a:rPr>
              <a:t>http://www.cs.waikato.ac.nz/ml/weka/downloading.html</a:t>
            </a:r>
            <a:r>
              <a:rPr lang="tr-TR" dirty="0" smtClean="0"/>
              <a:t> adresinden sisteminize uygun olan paketi indirerek kurabilirsiniz. </a:t>
            </a:r>
          </a:p>
          <a:p>
            <a:r>
              <a:rPr lang="tr-TR" dirty="0" smtClean="0"/>
              <a:t>Windows 64 bit için olan </a:t>
            </a:r>
            <a:r>
              <a:rPr lang="tr-TR" dirty="0" err="1" smtClean="0"/>
              <a:t>Weka</a:t>
            </a:r>
            <a:r>
              <a:rPr lang="tr-TR" dirty="0" smtClean="0"/>
              <a:t> 3.8.1 sürümünü klasik yükleme adımlarını ilerleterek kurdum.</a:t>
            </a:r>
            <a:endParaRPr lang="tr-TR" dirty="0"/>
          </a:p>
        </p:txBody>
      </p:sp>
      <p:pic>
        <p:nvPicPr>
          <p:cNvPr id="1026" name="Picture 2" descr="https://i2.wp.com/opensourceforu.com/wp-content/uploads/2014/03/Weka-bird.gif?fit=500%2C2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05" y="0"/>
            <a:ext cx="2431495" cy="14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884</Words>
  <Application>Microsoft Office PowerPoint</Application>
  <PresentationFormat>Geniş ekran</PresentationFormat>
  <Paragraphs>113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Teması</vt:lpstr>
      <vt:lpstr>Naive Bayes Sınıflandırıcı ve WEKA üzerinde Uygulaması</vt:lpstr>
      <vt:lpstr>PowerPoint Sunusu</vt:lpstr>
      <vt:lpstr>PowerPoint Sunusu</vt:lpstr>
      <vt:lpstr>PowerPoint Sunusu</vt:lpstr>
      <vt:lpstr>Naive Bayes Sınıflandırıcı Nasıl Çalışıyor?</vt:lpstr>
      <vt:lpstr>Red, SUV, Domestic=?</vt:lpstr>
      <vt:lpstr>PowerPoint Sunusu</vt:lpstr>
      <vt:lpstr>Multinominal Naive Bayes Sınıflandırma Yöntemi</vt:lpstr>
      <vt:lpstr>Weka Nedir?</vt:lpstr>
      <vt:lpstr>PowerPoint Sunusu</vt:lpstr>
      <vt:lpstr>Havanın durumuna bağlı olarak spor yapılıp yapılamayacağı ile ilgili bilgileri içeren weather.nominal veri kümesi WEKA’nın işleyebileceği bir format olan .arff (Attribute-Relation File Format) olarak aşağıdaki adresten indirilebilir. </vt:lpstr>
      <vt:lpstr>PowerPoint Sunusu</vt:lpstr>
      <vt:lpstr>PowerPoint Sunusu</vt:lpstr>
      <vt:lpstr>PowerPoint Sunusu</vt:lpstr>
      <vt:lpstr>PowerPoint Sunusu</vt:lpstr>
      <vt:lpstr>Veri setini yükledikten sonra daha önce aktif olmayan diğer menüler aktifleşti, sınıflandırma işlemi yapacağımızdan Classify menüsüne giriyoruz. </vt:lpstr>
      <vt:lpstr>Choose düğmesine tıklayarak kullanacağımız sınıflandırıcı olan Naive Bayes’i seçiyoruz. </vt:lpstr>
      <vt:lpstr>Test işlemini nasıl yapmak istediğimizle ilgili 4 seçenek mevcuttur. </vt:lpstr>
      <vt:lpstr>PowerPoint Sunusu</vt:lpstr>
      <vt:lpstr>PowerPoint Sunusu</vt:lpstr>
      <vt:lpstr>PowerPoint Sunusu</vt:lpstr>
      <vt:lpstr>PowerPoint Sunusu</vt:lpstr>
      <vt:lpstr>Kopyasını oluşturduğumuz veri setini test seti olarak yükleyip sınıflandır dediğimizde aslında eğitim setini tekrar verdiğimizden yine benzer bir sınıflandırma başarısı elde ettik. </vt:lpstr>
      <vt:lpstr>ARFF-Viewer ile mevcut eğitim setinin sadece ilk satırını mytest.arff dosyası olarak kaydedip sınıflandırmak üzere seçtiğimizde %100 başarı ile sınıflandırdığını görmekteyiz. </vt:lpstr>
      <vt:lpstr>PowerPoint Sunusu</vt:lpstr>
      <vt:lpstr>10 kümeli çapraz doğrulama yapıldığında %57 doğrulukla sınıflandırma yapılmıştır. </vt:lpstr>
      <vt:lpstr>PowerPoint Sunusu</vt:lpstr>
      <vt:lpstr>5 veri test için kullanılmış ve 3 tanesi doğru sınıflandırılarak %60 başarı elde edilmiştir.</vt:lpstr>
      <vt:lpstr>PowerPoint Sunusu</vt:lpstr>
      <vt:lpstr>Ameliyat Sonrası Hasta(Post-Operative Patient) veri seti</vt:lpstr>
      <vt:lpstr>PowerPoint Sunusu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Cevahir ÇINAR</dc:creator>
  <cp:lastModifiedBy>Ahmet Cevahir ÇINAR</cp:lastModifiedBy>
  <cp:revision>51</cp:revision>
  <dcterms:created xsi:type="dcterms:W3CDTF">2017-03-12T12:35:21Z</dcterms:created>
  <dcterms:modified xsi:type="dcterms:W3CDTF">2017-03-22T01:00:15Z</dcterms:modified>
</cp:coreProperties>
</file>